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5" r:id="rId5"/>
    <p:sldId id="275" r:id="rId6"/>
    <p:sldId id="276" r:id="rId7"/>
    <p:sldId id="277" r:id="rId8"/>
    <p:sldId id="278" r:id="rId9"/>
    <p:sldId id="279" r:id="rId10"/>
    <p:sldId id="280" r:id="rId11"/>
    <p:sldId id="260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4.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04" y="2522339"/>
            <a:ext cx="4214841" cy="279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Почвы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Почвы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-32" y="642918"/>
            <a:ext cx="6429388" cy="5411575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DSC_2094.jpg"/>
          <p:cNvPicPr>
            <a:picLocks noChangeAspect="1"/>
          </p:cNvPicPr>
          <p:nvPr/>
        </p:nvPicPr>
        <p:blipFill>
          <a:blip r:embed="rId4"/>
          <a:srcRect l="48486" t="20802" r="13636" b="69112"/>
          <a:stretch>
            <a:fillRect/>
          </a:stretch>
        </p:blipFill>
        <p:spPr bwMode="auto">
          <a:xfrm>
            <a:off x="4214810" y="5643578"/>
            <a:ext cx="178595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56" y="642918"/>
            <a:ext cx="25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Под лесными массивами формируются </a:t>
            </a:r>
            <a:r>
              <a:rPr lang="ru-RU" b="1" i="1" dirty="0" smtClean="0">
                <a:latin typeface="Georgia" pitchFamily="18" charset="0"/>
              </a:rPr>
              <a:t>серые лесостепные почвы</a:t>
            </a:r>
            <a:r>
              <a:rPr lang="ru-RU" i="1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В Воронежской области встречаются и другие типы почв</a:t>
            </a:r>
          </a:p>
        </p:txBody>
      </p:sp>
      <p:pic>
        <p:nvPicPr>
          <p:cNvPr id="9" name="Picture 2" descr="Воронежская область Аннинский район Анна Церковь Рождества Христова Фотография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29356" y="4148182"/>
            <a:ext cx="2564565" cy="170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72264" y="5857892"/>
            <a:ext cx="217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Почвенный разрез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почвы преобладают на территории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Какими свойствами обладают чернозёмы?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разновидности чернозёмов существуют?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Охарактеризуйте серые лесные и лугово-чернозёмные почвы?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Почвы Воронежской области</a:t>
            </a:r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Практическая работа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 карте «Почвы Воронежской области» охарактеризуйте особенности размещения почв по территории Воронежской области. Выявите различия в размещении почв разных типов.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Почвы Воронежской области</a:t>
            </a:r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Почвы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почва?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От чего зависит почвенное плодородие?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 сверху вниз изменяется почвенный профиль?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993680" cy="2645164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Почвы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580051"/>
            <a:ext cx="4352956" cy="6063659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Чернозёмы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 В почвенном покрове Воронежской области преобладают чернозёмные почвы, встречающиеся на 80% её территории. Они формируются под травянистой растительностью.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Их верхний горизонт благодаря большому количеству гумуса имеет чёрный цвет.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Гумуса в чернозёме до 10-12%, много минеральных веществ.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Мощность профиля чернозёмов до 70-90 см, а иногда до 100-120 см.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Структура чернозёмов водопрочная.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 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32479"/>
            <a:ext cx="3883754" cy="2572356"/>
          </a:xfrm>
        </p:spPr>
      </p:pic>
      <p:sp>
        <p:nvSpPr>
          <p:cNvPr id="6" name="TextBox 5"/>
          <p:cNvSpPr txBox="1"/>
          <p:nvPr/>
        </p:nvSpPr>
        <p:spPr>
          <a:xfrm>
            <a:off x="571472" y="4643446"/>
            <a:ext cx="355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Поле с чернозёмными почвами</a:t>
            </a:r>
            <a:endParaRPr lang="ru-RU" dirty="0"/>
          </a:p>
        </p:txBody>
      </p:sp>
      <p:pic>
        <p:nvPicPr>
          <p:cNvPr id="10" name="Рисунок 9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Почвы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-32" y="642918"/>
            <a:ext cx="6429388" cy="5411575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DSC_20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29092" y="4630043"/>
            <a:ext cx="4714908" cy="212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Почвы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-32" y="642918"/>
            <a:ext cx="6429388" cy="5411575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DSC_2094.jpg"/>
          <p:cNvPicPr>
            <a:picLocks noChangeAspect="1"/>
          </p:cNvPicPr>
          <p:nvPr/>
        </p:nvPicPr>
        <p:blipFill>
          <a:blip r:embed="rId4"/>
          <a:srcRect t="10716" r="57576" b="79198"/>
          <a:stretch>
            <a:fillRect/>
          </a:stretch>
        </p:blipFill>
        <p:spPr bwMode="auto">
          <a:xfrm>
            <a:off x="3929058" y="5624178"/>
            <a:ext cx="2016004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56" y="1142984"/>
            <a:ext cx="2500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Georgia" pitchFamily="18" charset="0"/>
              </a:rPr>
              <a:t>Чернозёмы выщелоченные </a:t>
            </a:r>
            <a:r>
              <a:rPr lang="ru-RU" i="1" dirty="0" smtClean="0">
                <a:latin typeface="Georgia" pitchFamily="18" charset="0"/>
              </a:rPr>
              <a:t>встречаются на севере и северо-западе области. Мощность гумусового горизонта не более 60-80 см. Содержание гумуса – до 8,5%. Запасы его в метровом слое почвы 340-550 т/га.</a:t>
            </a:r>
            <a:endParaRPr lang="ru-RU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Почвы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-32" y="642918"/>
            <a:ext cx="6429388" cy="5411575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DSC_2094.jpg"/>
          <p:cNvPicPr>
            <a:picLocks noChangeAspect="1"/>
          </p:cNvPicPr>
          <p:nvPr/>
        </p:nvPicPr>
        <p:blipFill>
          <a:blip r:embed="rId4"/>
          <a:srcRect t="20802" r="60605" b="72474"/>
          <a:stretch>
            <a:fillRect/>
          </a:stretch>
        </p:blipFill>
        <p:spPr bwMode="auto">
          <a:xfrm>
            <a:off x="3929058" y="5715016"/>
            <a:ext cx="185742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56" y="1142984"/>
            <a:ext cx="25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Лучшие чернозёмы – </a:t>
            </a:r>
            <a:r>
              <a:rPr lang="ru-RU" b="1" i="1" dirty="0" smtClean="0">
                <a:latin typeface="Georgia" pitchFamily="18" charset="0"/>
              </a:rPr>
              <a:t>типичные</a:t>
            </a:r>
            <a:r>
              <a:rPr lang="ru-RU" i="1" dirty="0" smtClean="0">
                <a:latin typeface="Georgia" pitchFamily="18" charset="0"/>
              </a:rPr>
              <a:t>. Мощность гумусового горизонта может превышать 1 метр. Содержание гумуса в верхних слоях – в среднем 7-11%. Запасы его в метровом слое почвы – до 700 т/га. </a:t>
            </a:r>
            <a:endParaRPr lang="ru-RU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Почвы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-32" y="642918"/>
            <a:ext cx="6429388" cy="5411575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DSC_2094.jpg"/>
          <p:cNvPicPr>
            <a:picLocks noChangeAspect="1"/>
          </p:cNvPicPr>
          <p:nvPr/>
        </p:nvPicPr>
        <p:blipFill>
          <a:blip r:embed="rId4"/>
          <a:srcRect t="37611" r="57576" b="52303"/>
          <a:stretch>
            <a:fillRect/>
          </a:stretch>
        </p:blipFill>
        <p:spPr bwMode="auto">
          <a:xfrm>
            <a:off x="3929058" y="5643578"/>
            <a:ext cx="200026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56" y="1857364"/>
            <a:ext cx="2428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Georgia" pitchFamily="18" charset="0"/>
              </a:rPr>
              <a:t>Обыкновенные чернозёмы </a:t>
            </a:r>
            <a:r>
              <a:rPr lang="ru-RU" i="1" dirty="0" smtClean="0">
                <a:latin typeface="Georgia" pitchFamily="18" charset="0"/>
              </a:rPr>
              <a:t>менее плодородны, чем типичные. Мощность гумусового горизонта – 60-70 см, гумуса 5,5-7%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Почвы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-32" y="642918"/>
            <a:ext cx="6429388" cy="5411575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DSC_2094.jpg"/>
          <p:cNvPicPr>
            <a:picLocks noChangeAspect="1"/>
          </p:cNvPicPr>
          <p:nvPr/>
        </p:nvPicPr>
        <p:blipFill>
          <a:blip r:embed="rId4"/>
          <a:srcRect t="27526" r="65151" b="62388"/>
          <a:stretch>
            <a:fillRect/>
          </a:stretch>
        </p:blipFill>
        <p:spPr bwMode="auto">
          <a:xfrm>
            <a:off x="4143372" y="5643578"/>
            <a:ext cx="164310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56" y="1357298"/>
            <a:ext cx="25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i="1" dirty="0" smtClean="0">
                <a:latin typeface="Georgia" pitchFamily="18" charset="0"/>
              </a:rPr>
              <a:t>Чернозёмы южные </a:t>
            </a:r>
            <a:r>
              <a:rPr lang="ru-RU" i="1" dirty="0" smtClean="0">
                <a:latin typeface="Georgia" pitchFamily="18" charset="0"/>
              </a:rPr>
              <a:t>образуются на участках с бедной растительностью. Они наименее плодородные из всех чернозёмов. Мощность почвы – 40-45 см, а гумуса – 4,5-6% (350 т/га). Они встречаются на юге нашей области.</a:t>
            </a:r>
            <a:endParaRPr lang="ru-RU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Почвы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-32" y="642918"/>
            <a:ext cx="6429388" cy="5411575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3" y="142852"/>
            <a:ext cx="660084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DSC_2094.jpg"/>
          <p:cNvPicPr>
            <a:picLocks noChangeAspect="1"/>
          </p:cNvPicPr>
          <p:nvPr/>
        </p:nvPicPr>
        <p:blipFill>
          <a:blip r:embed="rId4"/>
          <a:srcRect l="42424" t="30888" r="15151" b="59026"/>
          <a:stretch>
            <a:fillRect/>
          </a:stretch>
        </p:blipFill>
        <p:spPr bwMode="auto">
          <a:xfrm>
            <a:off x="4286248" y="5500702"/>
            <a:ext cx="200029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56" y="1357298"/>
            <a:ext cx="257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На Окско-Донской низменности распространены </a:t>
            </a:r>
            <a:r>
              <a:rPr lang="ru-RU" b="1" i="1" dirty="0" smtClean="0">
                <a:latin typeface="Georgia" pitchFamily="18" charset="0"/>
              </a:rPr>
              <a:t>лугово-чернозёмные почвы</a:t>
            </a:r>
            <a:r>
              <a:rPr lang="ru-RU" i="1" dirty="0" smtClean="0">
                <a:latin typeface="Georgia" pitchFamily="18" charset="0"/>
              </a:rPr>
              <a:t>. По плодородию они сравнимы с типичными чернозёмами. Гумуса в них до 8-12%.</a:t>
            </a:r>
            <a:endParaRPr lang="ru-RU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345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Почвы Воронежской области</vt:lpstr>
      <vt:lpstr>Почвы Воронежской области</vt:lpstr>
      <vt:lpstr>Почвы Воронежской области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94</cp:revision>
  <dcterms:created xsi:type="dcterms:W3CDTF">2014-11-28T17:41:41Z</dcterms:created>
  <dcterms:modified xsi:type="dcterms:W3CDTF">2015-10-15T07:45:47Z</dcterms:modified>
</cp:coreProperties>
</file>